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0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8" r:id="rId19"/>
    <p:sldId id="275" r:id="rId20"/>
    <p:sldId id="280" r:id="rId21"/>
    <p:sldId id="281" r:id="rId22"/>
    <p:sldId id="273" r:id="rId23"/>
    <p:sldId id="286" r:id="rId24"/>
    <p:sldId id="292" r:id="rId25"/>
    <p:sldId id="293" r:id="rId26"/>
    <p:sldId id="294" r:id="rId27"/>
    <p:sldId id="282" r:id="rId28"/>
    <p:sldId id="287" r:id="rId29"/>
    <p:sldId id="288" r:id="rId30"/>
    <p:sldId id="289" r:id="rId31"/>
    <p:sldId id="290" r:id="rId32"/>
    <p:sldId id="291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18" autoAdjust="0"/>
  </p:normalViewPr>
  <p:slideViewPr>
    <p:cSldViewPr>
      <p:cViewPr varScale="1">
        <p:scale>
          <a:sx n="104" d="100"/>
          <a:sy n="104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602C704-32FE-4D68-AEA4-53BF5827DFDB}" type="datetimeFigureOut">
              <a:rPr lang="he-IL" smtClean="0"/>
              <a:pPr/>
              <a:t>כ'/אב/תשע"ה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4FE160-5BD5-44E8-BEBD-1F7002F9FC8A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FE160-5BD5-44E8-BEBD-1F7002F9FC8A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3200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2-Approximation Algorithm for Sorting Signed Permutations by Reversals, Transpositions, Trans-Reversals, and Block-Interchanges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10000"/>
            <a:ext cx="6400800" cy="1752600"/>
          </a:xfrm>
        </p:spPr>
        <p:txBody>
          <a:bodyPr/>
          <a:lstStyle/>
          <a:p>
            <a:r>
              <a:rPr lang="en-US" dirty="0" err="1" smtClean="0"/>
              <a:t>FanChang</a:t>
            </a:r>
            <a:r>
              <a:rPr lang="en-US" dirty="0" smtClean="0"/>
              <a:t> </a:t>
            </a:r>
            <a:r>
              <a:rPr lang="en-US" dirty="0" err="1" smtClean="0"/>
              <a:t>Hao</a:t>
            </a:r>
            <a:r>
              <a:rPr lang="en-US" dirty="0" smtClean="0"/>
              <a:t>, Melvin Zhang, and Hon </a:t>
            </a:r>
            <a:r>
              <a:rPr lang="en-US" dirty="0" err="1" smtClean="0"/>
              <a:t>Wai</a:t>
            </a:r>
            <a:r>
              <a:rPr lang="en-US" dirty="0" smtClean="0"/>
              <a:t> Leong</a:t>
            </a:r>
          </a:p>
          <a:p>
            <a:r>
              <a:rPr lang="en-US" dirty="0" smtClean="0"/>
              <a:t>Review for TCBB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6019800"/>
            <a:ext cx="3733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Ron Zeira</a:t>
            </a:r>
          </a:p>
          <a:p>
            <a:pPr algn="ctr"/>
            <a:r>
              <a:rPr lang="en-US" dirty="0" smtClean="0"/>
              <a:t>5.8.15</a:t>
            </a:r>
            <a:endParaRPr lang="he-IL" dirty="0"/>
          </a:p>
        </p:txBody>
      </p:sp>
      <p:pic>
        <p:nvPicPr>
          <p:cNvPr id="1026" name="Picture 2" descr="C:\Users\ronzeira\Downloads\please-turn-off-your-mobile-ph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4826543"/>
            <a:ext cx="1295400" cy="1832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Transreversal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err="1" smtClean="0"/>
              <a:t>transreversal</a:t>
            </a:r>
            <a:r>
              <a:rPr lang="en-US" i="1" dirty="0" smtClean="0"/>
              <a:t>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tr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i,j,k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/>
              <a:t> (0≤i&lt;j&lt;k&lt;n+1) reverses one of the segments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i+1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…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dirty="0" smtClean="0"/>
              <a:t>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j+1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…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/>
              <a:t> then transposes them. 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left/right</a:t>
            </a:r>
            <a:r>
              <a:rPr lang="en-US" dirty="0" smtClean="0"/>
              <a:t> </a:t>
            </a:r>
            <a:r>
              <a:rPr lang="en-US" dirty="0" err="1" smtClean="0"/>
              <a:t>transreversal</a:t>
            </a:r>
            <a:r>
              <a:rPr lang="en-US" dirty="0" smtClean="0"/>
              <a:t> reverses the left/right segment.</a:t>
            </a:r>
          </a:p>
          <a:p>
            <a:endParaRPr lang="en-US" dirty="0" smtClean="0"/>
          </a:p>
          <a:p>
            <a:r>
              <a:rPr lang="en-US" dirty="0" smtClean="0"/>
              <a:t>right-</a:t>
            </a:r>
            <a:r>
              <a:rPr lang="en-US" dirty="0" err="1" smtClean="0"/>
              <a:t>tr</a:t>
            </a:r>
            <a:r>
              <a:rPr lang="en-US" dirty="0" smtClean="0"/>
              <a:t>(4,5,6)	</a:t>
            </a:r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7912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791200"/>
            <a:ext cx="3771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24400" y="4825425"/>
            <a:ext cx="2954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left-</a:t>
            </a:r>
            <a:r>
              <a:rPr lang="en-US" sz="3200" dirty="0" err="1" smtClean="0"/>
              <a:t>tr</a:t>
            </a:r>
            <a:r>
              <a:rPr lang="en-US" sz="3200" dirty="0" smtClean="0"/>
              <a:t>(4,5,6)	</a:t>
            </a: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Block-interchange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block-interchange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bi(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i,j,k,l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/>
              <a:t> (0≤i&lt;j&lt;k&lt;l&lt;n+1) interchanges the two segments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i+1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…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dirty="0" smtClean="0"/>
              <a:t>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k+1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…a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dirty="0" smtClean="0"/>
              <a:t> . </a:t>
            </a:r>
          </a:p>
          <a:p>
            <a:endParaRPr lang="en-US" dirty="0" smtClean="0"/>
          </a:p>
          <a:p>
            <a:r>
              <a:rPr lang="en-US" dirty="0" smtClean="0"/>
              <a:t>bi(1,3,4,6)</a:t>
            </a:r>
            <a:endParaRPr lang="he-I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648201"/>
            <a:ext cx="571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problem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genome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smtClean="0"/>
              <a:t> find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d(A)</a:t>
            </a:r>
            <a:r>
              <a:rPr lang="en-US" dirty="0" smtClean="0"/>
              <a:t>, the minimal number of reversals, transpositions, </a:t>
            </a:r>
            <a:r>
              <a:rPr lang="en-US" dirty="0" err="1" smtClean="0"/>
              <a:t>transreversals</a:t>
            </a:r>
            <a:r>
              <a:rPr lang="en-US" dirty="0" smtClean="0"/>
              <a:t> and block-interchanges that transform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smtClean="0"/>
              <a:t> into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ID</a:t>
            </a:r>
            <a:r>
              <a:rPr lang="en-US" dirty="0" smtClean="0"/>
              <a:t>.</a:t>
            </a:r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352800"/>
            <a:ext cx="3276600" cy="331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4267200"/>
            <a:ext cx="3505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A=( 0 1 -3 -2 4 6 -5 7 )</a:t>
            </a:r>
            <a:endParaRPr lang="he-IL" sz="2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results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Hannenhalli</a:t>
            </a:r>
            <a:r>
              <a:rPr lang="en-US" dirty="0" smtClean="0"/>
              <a:t> and </a:t>
            </a:r>
            <a:r>
              <a:rPr lang="en-US" dirty="0" err="1" smtClean="0"/>
              <a:t>Pevzner</a:t>
            </a:r>
            <a:r>
              <a:rPr lang="en-US" dirty="0" smtClean="0"/>
              <a:t> (95) – reversal distance is polynomial.</a:t>
            </a:r>
          </a:p>
          <a:p>
            <a:r>
              <a:rPr lang="en-US" dirty="0" smtClean="0"/>
              <a:t>Transposition distance is NP-hard. Several 1.5-approximations.</a:t>
            </a:r>
          </a:p>
          <a:p>
            <a:r>
              <a:rPr lang="en-US" dirty="0" smtClean="0"/>
              <a:t>He and Chen – 2-approximation for sorting by reversals and block-interchanges.</a:t>
            </a:r>
          </a:p>
          <a:p>
            <a:r>
              <a:rPr lang="en-US" dirty="0" smtClean="0"/>
              <a:t>Hartman and </a:t>
            </a:r>
            <a:r>
              <a:rPr lang="en-US" dirty="0" err="1" smtClean="0"/>
              <a:t>Sharan</a:t>
            </a:r>
            <a:r>
              <a:rPr lang="en-US" dirty="0" smtClean="0"/>
              <a:t> – 1.5-approximation for sorting by transpositions and </a:t>
            </a:r>
            <a:r>
              <a:rPr lang="en-US" dirty="0" err="1" smtClean="0"/>
              <a:t>transreversals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Breakpoint graph vertices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+x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ordered pair of vertices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xt,xh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)</a:t>
            </a:r>
          </a:p>
          <a:p>
            <a:r>
              <a:rPr lang="en-US" dirty="0" smtClean="0"/>
              <a:t>Gene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-x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ordered pair of vertices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xh,xt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)</a:t>
            </a:r>
          </a:p>
          <a:p>
            <a:r>
              <a:rPr lang="en-US" dirty="0" smtClean="0"/>
              <a:t>Dummy genes: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0h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n+1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(n+1)t</a:t>
            </a:r>
          </a:p>
          <a:p>
            <a:endParaRPr lang="he-I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81400"/>
            <a:ext cx="8019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953000"/>
            <a:ext cx="56007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Breakpoint graph edges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Gray edges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(i-1h,it)</a:t>
            </a:r>
            <a:r>
              <a:rPr lang="en-US" dirty="0" smtClean="0"/>
              <a:t> (dotted round) represent adjacencies 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ID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Black edges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[R(a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i-1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),L(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)]</a:t>
            </a:r>
            <a:r>
              <a:rPr lang="en-US" dirty="0" smtClean="0"/>
              <a:t> (solid straight) represent adjacencies 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smtClean="0"/>
              <a:t>.</a:t>
            </a:r>
          </a:p>
          <a:p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86200"/>
            <a:ext cx="870508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Breakpoint graph properties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vertex has degree 2: 1 black, 1 gray</a:t>
            </a:r>
          </a:p>
          <a:p>
            <a:r>
              <a:rPr lang="en-US" dirty="0" smtClean="0"/>
              <a:t>Disjoint </a:t>
            </a:r>
            <a:r>
              <a:rPr lang="en-US" i="1" dirty="0" smtClean="0"/>
              <a:t>cycles</a:t>
            </a:r>
            <a:r>
              <a:rPr lang="en-US" dirty="0" smtClean="0"/>
              <a:t>: </a:t>
            </a:r>
            <a:r>
              <a:rPr lang="en-US" i="1" dirty="0" smtClean="0"/>
              <a:t>short</a:t>
            </a:r>
            <a:r>
              <a:rPr lang="en-US" dirty="0" smtClean="0"/>
              <a:t>=2, </a:t>
            </a:r>
            <a:r>
              <a:rPr lang="en-US" i="1" dirty="0" smtClean="0"/>
              <a:t>long</a:t>
            </a:r>
            <a:r>
              <a:rPr lang="en-US" dirty="0" smtClean="0"/>
              <a:t>&gt;2</a:t>
            </a:r>
          </a:p>
          <a:p>
            <a:r>
              <a:rPr lang="en-US" dirty="0" smtClean="0"/>
              <a:t>An </a:t>
            </a:r>
            <a:r>
              <a:rPr lang="en-US" i="1" dirty="0" smtClean="0"/>
              <a:t>alternating path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&lt;v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&gt;=v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,…,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</a:rPr>
              <a:t>m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i="1" dirty="0" smtClean="0"/>
              <a:t>Gray/black paths</a:t>
            </a:r>
            <a:r>
              <a:rPr lang="en-US" dirty="0" smtClean="0"/>
              <a:t>.</a:t>
            </a: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724400"/>
            <a:ext cx="870508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Reversals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Reversal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rev(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i,j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Cut black edges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[R(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),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L(a</a:t>
            </a:r>
            <a:r>
              <a:rPr lang="en-US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i+1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[</a:t>
            </a:r>
            <a:r>
              <a:rPr lang="en-US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R(</a:t>
            </a:r>
            <a:r>
              <a:rPr lang="en-US" dirty="0" err="1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,L(a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j+1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)]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Add black edges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[R(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), </a:t>
            </a:r>
            <a:r>
              <a:rPr lang="en-US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R(</a:t>
            </a:r>
            <a:r>
              <a:rPr lang="en-US" dirty="0" err="1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[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L(</a:t>
            </a:r>
            <a:r>
              <a:rPr lang="en-US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,L(a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j+1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)]</a:t>
            </a:r>
            <a:r>
              <a:rPr lang="en-US" dirty="0" smtClean="0"/>
              <a:t>.</a:t>
            </a: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5575" y="4038600"/>
            <a:ext cx="62960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475" y="5257800"/>
            <a:ext cx="63341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" y="4505325"/>
            <a:ext cx="23145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962400" y="4648200"/>
            <a:ext cx="533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5334000" y="4648200"/>
            <a:ext cx="5334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3962400" y="5943600"/>
            <a:ext cx="5334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Oval 10"/>
          <p:cNvSpPr/>
          <p:nvPr/>
        </p:nvSpPr>
        <p:spPr>
          <a:xfrm>
            <a:off x="5334000" y="5943600"/>
            <a:ext cx="533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t="52918"/>
          <a:stretch>
            <a:fillRect/>
          </a:stretch>
        </p:blipFill>
        <p:spPr bwMode="auto">
          <a:xfrm>
            <a:off x="2800350" y="5553075"/>
            <a:ext cx="63436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Transpositions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Transposition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tp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i,j,k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Cut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[R(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),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L(a</a:t>
            </a:r>
            <a:r>
              <a:rPr lang="en-US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i+1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[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R(</a:t>
            </a:r>
            <a:r>
              <a:rPr lang="en-US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L(a</a:t>
            </a:r>
            <a:r>
              <a:rPr lang="en-US" baseline="-250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j+1</a:t>
            </a:r>
            <a:r>
              <a:rPr lang="en-US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],[</a:t>
            </a:r>
            <a:r>
              <a:rPr lang="en-US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R(</a:t>
            </a:r>
            <a:r>
              <a:rPr lang="en-US" dirty="0" err="1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,L(a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k+1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)]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Add [R(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),</a:t>
            </a:r>
            <a:r>
              <a:rPr lang="en-US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L(a</a:t>
            </a:r>
            <a:r>
              <a:rPr lang="en-US" baseline="-250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j+1</a:t>
            </a:r>
            <a:r>
              <a:rPr lang="en-US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[</a:t>
            </a:r>
            <a:r>
              <a:rPr lang="en-US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R(</a:t>
            </a:r>
            <a:r>
              <a:rPr lang="en-US" dirty="0" err="1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L(a</a:t>
            </a:r>
            <a:r>
              <a:rPr lang="en-US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i+1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],[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R(</a:t>
            </a:r>
            <a:r>
              <a:rPr lang="en-US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,L(a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k+1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)]</a:t>
            </a:r>
            <a:endParaRPr lang="he-I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50195"/>
          <a:stretch>
            <a:fillRect/>
          </a:stretch>
        </p:blipFill>
        <p:spPr bwMode="auto">
          <a:xfrm>
            <a:off x="2800350" y="4267200"/>
            <a:ext cx="63436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934200" y="4800600"/>
            <a:ext cx="762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7848600" y="4800600"/>
            <a:ext cx="8382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6934200" y="6172200"/>
            <a:ext cx="9144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7924800" y="6172200"/>
            <a:ext cx="838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2851"/>
          <a:stretch>
            <a:fillRect/>
          </a:stretch>
        </p:blipFill>
        <p:spPr bwMode="auto">
          <a:xfrm>
            <a:off x="533400" y="4876800"/>
            <a:ext cx="20669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 t="61017"/>
          <a:stretch>
            <a:fillRect/>
          </a:stretch>
        </p:blipFill>
        <p:spPr bwMode="auto">
          <a:xfrm>
            <a:off x="2667000" y="5715000"/>
            <a:ext cx="64293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b="42373"/>
          <a:stretch>
            <a:fillRect/>
          </a:stretch>
        </p:blipFill>
        <p:spPr bwMode="auto">
          <a:xfrm>
            <a:off x="2714625" y="4343400"/>
            <a:ext cx="6429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</a:t>
            </a:r>
            <a:r>
              <a:rPr lang="en-US" dirty="0" err="1" smtClean="0"/>
              <a:t>transreversals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</a:t>
            </a:r>
            <a:r>
              <a:rPr lang="en-US" dirty="0" err="1" smtClean="0"/>
              <a:t>transreversal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right-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tp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i,j,k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Cut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[R(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),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L(a</a:t>
            </a:r>
            <a:r>
              <a:rPr lang="en-US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i+1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[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R(</a:t>
            </a:r>
            <a:r>
              <a:rPr lang="en-US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L(a</a:t>
            </a:r>
            <a:r>
              <a:rPr lang="en-US" baseline="-250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j+1</a:t>
            </a:r>
            <a:r>
              <a:rPr lang="en-US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],[</a:t>
            </a:r>
            <a:r>
              <a:rPr lang="en-US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R(</a:t>
            </a:r>
            <a:r>
              <a:rPr lang="en-US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,L(a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k+1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)]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Add [R(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),</a:t>
            </a:r>
            <a:r>
              <a:rPr lang="en-US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R(</a:t>
            </a:r>
            <a:r>
              <a:rPr lang="en-US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[</a:t>
            </a:r>
            <a:r>
              <a:rPr lang="en-US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L(a</a:t>
            </a:r>
            <a:r>
              <a:rPr lang="en-US" baseline="-250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j+1</a:t>
            </a:r>
            <a:r>
              <a:rPr lang="en-US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L(a</a:t>
            </a:r>
            <a:r>
              <a:rPr lang="en-US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i+1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],[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R(</a:t>
            </a:r>
            <a:r>
              <a:rPr lang="en-US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,L(a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k+1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)]</a:t>
            </a:r>
            <a:endParaRPr lang="he-IL" dirty="0"/>
          </a:p>
        </p:txBody>
      </p:sp>
      <p:sp>
        <p:nvSpPr>
          <p:cNvPr id="5" name="Oval 4"/>
          <p:cNvSpPr/>
          <p:nvPr/>
        </p:nvSpPr>
        <p:spPr>
          <a:xfrm>
            <a:off x="6858000" y="4953000"/>
            <a:ext cx="838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7772400" y="4953000"/>
            <a:ext cx="457200" cy="685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7848600" y="6096000"/>
            <a:ext cx="838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 l="10561"/>
          <a:stretch>
            <a:fillRect/>
          </a:stretch>
        </p:blipFill>
        <p:spPr bwMode="auto">
          <a:xfrm>
            <a:off x="0" y="4953000"/>
            <a:ext cx="25812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8229600" y="4953000"/>
            <a:ext cx="381000" cy="685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Oval 12"/>
          <p:cNvSpPr/>
          <p:nvPr/>
        </p:nvSpPr>
        <p:spPr>
          <a:xfrm>
            <a:off x="6934200" y="6019800"/>
            <a:ext cx="381000" cy="685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/>
          <p:cNvSpPr/>
          <p:nvPr/>
        </p:nvSpPr>
        <p:spPr>
          <a:xfrm>
            <a:off x="7315200" y="6019800"/>
            <a:ext cx="457200" cy="685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Genome rearrangement model</a:t>
            </a:r>
          </a:p>
          <a:p>
            <a:pPr lvl="1"/>
            <a:r>
              <a:rPr lang="en-US" dirty="0" smtClean="0"/>
              <a:t>Breakpoint graph</a:t>
            </a:r>
          </a:p>
          <a:p>
            <a:r>
              <a:rPr lang="en-US" dirty="0" smtClean="0"/>
              <a:t>Bridge structures</a:t>
            </a:r>
          </a:p>
          <a:p>
            <a:r>
              <a:rPr lang="en-US" dirty="0" smtClean="0"/>
              <a:t>Algorithm</a:t>
            </a:r>
          </a:p>
          <a:p>
            <a:r>
              <a:rPr lang="en-US" dirty="0" smtClean="0"/>
              <a:t>Discussion and summary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50903"/>
          <a:stretch>
            <a:fillRect/>
          </a:stretch>
        </p:blipFill>
        <p:spPr bwMode="auto">
          <a:xfrm>
            <a:off x="2590800" y="5334000"/>
            <a:ext cx="6467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b="54874"/>
          <a:stretch>
            <a:fillRect/>
          </a:stretch>
        </p:blipFill>
        <p:spPr bwMode="auto">
          <a:xfrm>
            <a:off x="2590800" y="4067175"/>
            <a:ext cx="6467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</a:t>
            </a:r>
            <a:r>
              <a:rPr lang="en-US" dirty="0" err="1" smtClean="0"/>
              <a:t>transreversals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/>
              <a:t>Left </a:t>
            </a:r>
            <a:r>
              <a:rPr lang="en-US" dirty="0" err="1" smtClean="0"/>
              <a:t>transreversal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left-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tp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i,j,k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Cut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[R(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),</a:t>
            </a:r>
            <a:r>
              <a:rPr lang="en-US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L(a</a:t>
            </a:r>
            <a:r>
              <a:rPr lang="en-US" baseline="-250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i+1</a:t>
            </a:r>
            <a:r>
              <a:rPr lang="en-US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[</a:t>
            </a:r>
            <a:r>
              <a:rPr lang="en-US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R(</a:t>
            </a:r>
            <a:r>
              <a:rPr lang="en-US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L(a</a:t>
            </a:r>
            <a:r>
              <a:rPr lang="en-US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j+1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],[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R(</a:t>
            </a:r>
            <a:r>
              <a:rPr lang="en-US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,L(a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k+1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)]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Add [R(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),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L(a</a:t>
            </a:r>
            <a:r>
              <a:rPr lang="en-US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j+1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[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L(</a:t>
            </a:r>
            <a:r>
              <a:rPr lang="en-US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R(</a:t>
            </a:r>
            <a:r>
              <a:rPr lang="en-US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],[</a:t>
            </a:r>
            <a:r>
              <a:rPr lang="en-US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L(a</a:t>
            </a:r>
            <a:r>
              <a:rPr lang="en-US" baseline="-250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i+1</a:t>
            </a:r>
            <a:r>
              <a:rPr lang="en-US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,L(a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k+1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)]</a:t>
            </a:r>
            <a:endParaRPr lang="he-IL" dirty="0"/>
          </a:p>
        </p:txBody>
      </p:sp>
      <p:sp>
        <p:nvSpPr>
          <p:cNvPr id="5" name="Oval 4"/>
          <p:cNvSpPr/>
          <p:nvPr/>
        </p:nvSpPr>
        <p:spPr>
          <a:xfrm>
            <a:off x="7696200" y="4724400"/>
            <a:ext cx="838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6781800" y="4724400"/>
            <a:ext cx="457200" cy="685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781800" y="6096000"/>
            <a:ext cx="838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Oval 11"/>
          <p:cNvSpPr/>
          <p:nvPr/>
        </p:nvSpPr>
        <p:spPr>
          <a:xfrm>
            <a:off x="7239000" y="4724400"/>
            <a:ext cx="381000" cy="685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Oval 12"/>
          <p:cNvSpPr/>
          <p:nvPr/>
        </p:nvSpPr>
        <p:spPr>
          <a:xfrm>
            <a:off x="7772400" y="6096000"/>
            <a:ext cx="381000" cy="685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Oval 13"/>
          <p:cNvSpPr/>
          <p:nvPr/>
        </p:nvSpPr>
        <p:spPr>
          <a:xfrm>
            <a:off x="8153400" y="6096000"/>
            <a:ext cx="457200" cy="685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648200"/>
            <a:ext cx="2428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t="40956"/>
          <a:stretch>
            <a:fillRect/>
          </a:stretch>
        </p:blipFill>
        <p:spPr bwMode="auto">
          <a:xfrm>
            <a:off x="2362200" y="4800600"/>
            <a:ext cx="65055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Block-interchanges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block-interchange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bi(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i,j,k,l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ea typeface="Cambria Math" pitchFamily="18" charset="0"/>
              </a:rPr>
              <a:t>:</a:t>
            </a:r>
          </a:p>
          <a:p>
            <a:pPr lvl="1"/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Cut [R(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2000" baseline="-25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),</a:t>
            </a:r>
            <a:r>
              <a:rPr lang="en-U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L(a</a:t>
            </a:r>
            <a:r>
              <a:rPr lang="en-US" sz="2000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i+1</a:t>
            </a:r>
            <a:r>
              <a:rPr lang="en-U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[</a:t>
            </a:r>
            <a:r>
              <a:rPr lang="en-U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R(</a:t>
            </a:r>
            <a:r>
              <a:rPr lang="en-US" sz="2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2000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,L(a</a:t>
            </a:r>
            <a:r>
              <a:rPr lang="en-US" sz="2000" baseline="-25000" dirty="0" smtClean="0">
                <a:latin typeface="Cambria Math" pitchFamily="18" charset="0"/>
                <a:ea typeface="Cambria Math" pitchFamily="18" charset="0"/>
              </a:rPr>
              <a:t>j+1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)],[R(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2000" baseline="-25000" dirty="0" err="1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),</a:t>
            </a:r>
            <a:r>
              <a:rPr lang="en-US" sz="20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L(a</a:t>
            </a:r>
            <a:r>
              <a:rPr lang="en-US" sz="2000" baseline="-250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k+1</a:t>
            </a:r>
            <a:r>
              <a:rPr lang="en-US" sz="20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],[</a:t>
            </a:r>
            <a:r>
              <a:rPr lang="en-US" sz="20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R(a</a:t>
            </a:r>
            <a:r>
              <a:rPr lang="en-US" sz="2000" baseline="-250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sz="20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,L(a</a:t>
            </a:r>
            <a:r>
              <a:rPr lang="en-US" sz="2000" baseline="-25000" dirty="0" smtClean="0">
                <a:latin typeface="Cambria Math" pitchFamily="18" charset="0"/>
                <a:ea typeface="Cambria Math" pitchFamily="18" charset="0"/>
              </a:rPr>
              <a:t>l+1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)]</a:t>
            </a:r>
          </a:p>
          <a:p>
            <a:pPr lvl="1"/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Add[R(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2000" baseline="-25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),</a:t>
            </a:r>
            <a:r>
              <a:rPr lang="en-US" sz="20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 L(a</a:t>
            </a:r>
            <a:r>
              <a:rPr lang="en-US" sz="2000" baseline="-250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k+1</a:t>
            </a:r>
            <a:r>
              <a:rPr lang="en-US" sz="20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[</a:t>
            </a:r>
            <a:r>
              <a:rPr lang="en-US" sz="20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R(a</a:t>
            </a:r>
            <a:r>
              <a:rPr lang="en-US" sz="2000" baseline="-250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sz="2000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,L(a</a:t>
            </a:r>
            <a:r>
              <a:rPr lang="en-US" sz="2000" baseline="-25000" dirty="0" smtClean="0">
                <a:latin typeface="Cambria Math" pitchFamily="18" charset="0"/>
                <a:ea typeface="Cambria Math" pitchFamily="18" charset="0"/>
              </a:rPr>
              <a:t>j+1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)],[R(</a:t>
            </a:r>
            <a:r>
              <a:rPr lang="en-US" sz="2000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2000" baseline="-25000" dirty="0" err="1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),</a:t>
            </a:r>
            <a:r>
              <a:rPr lang="en-U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L(a</a:t>
            </a:r>
            <a:r>
              <a:rPr lang="en-US" sz="2000" baseline="-25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i+1</a:t>
            </a:r>
            <a:r>
              <a:rPr lang="en-U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],[</a:t>
            </a:r>
            <a:r>
              <a:rPr lang="en-U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R(</a:t>
            </a:r>
            <a:r>
              <a:rPr lang="en-US" sz="2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2000" baseline="-25000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sz="20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, L(a</a:t>
            </a:r>
            <a:r>
              <a:rPr lang="en-US" sz="2000" baseline="-25000" dirty="0" smtClean="0">
                <a:latin typeface="Cambria Math" pitchFamily="18" charset="0"/>
                <a:ea typeface="Cambria Math" pitchFamily="18" charset="0"/>
              </a:rPr>
              <a:t>l+1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)]</a:t>
            </a:r>
          </a:p>
          <a:p>
            <a:pPr lvl="1"/>
            <a:endParaRPr lang="en-US" dirty="0" smtClean="0">
              <a:ea typeface="Cambria Math" pitchFamily="18" charset="0"/>
            </a:endParaRPr>
          </a:p>
          <a:p>
            <a:endParaRPr lang="he-I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56314"/>
          <a:stretch>
            <a:fillRect/>
          </a:stretch>
        </p:blipFill>
        <p:spPr bwMode="auto">
          <a:xfrm>
            <a:off x="2362200" y="3657600"/>
            <a:ext cx="65055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657600" y="4267200"/>
            <a:ext cx="1905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6477000" y="4191000"/>
            <a:ext cx="1981200" cy="76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6553200" y="5867400"/>
            <a:ext cx="1905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3733800" y="5791200"/>
            <a:ext cx="1981200" cy="76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67200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cycles in BP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c(A) </a:t>
            </a:r>
            <a:r>
              <a:rPr lang="en-US" dirty="0" smtClean="0"/>
              <a:t>- #cycles of BG of A. </a:t>
            </a:r>
          </a:p>
          <a:p>
            <a:r>
              <a:rPr lang="en-US" dirty="0" smtClean="0"/>
              <a:t>Max for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ID</a:t>
            </a:r>
            <a:r>
              <a:rPr lang="en-US" dirty="0" smtClean="0"/>
              <a:t>: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c(ID)=n+1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Δ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l-GR" dirty="0" smtClean="0">
                <a:latin typeface="Calibri"/>
                <a:ea typeface="Cambria Math" pitchFamily="18" charset="0"/>
              </a:rPr>
              <a:t>ρ</a:t>
            </a:r>
            <a:r>
              <a:rPr lang="en-US" dirty="0" smtClean="0">
                <a:latin typeface="Calibri"/>
                <a:ea typeface="Cambria Math" pitchFamily="18" charset="0"/>
              </a:rPr>
              <a:t>)</a:t>
            </a:r>
            <a:r>
              <a:rPr lang="en-US" dirty="0" smtClean="0"/>
              <a:t> - increase of cycles from operation </a:t>
            </a:r>
            <a:r>
              <a:rPr lang="el-GR" dirty="0" smtClean="0">
                <a:ea typeface="Cambria Math" pitchFamily="18" charset="0"/>
              </a:rPr>
              <a:t>ρ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Sequence of operations </a:t>
            </a:r>
            <a:r>
              <a:rPr lang="el-GR" dirty="0" smtClean="0">
                <a:ea typeface="Cambria Math" pitchFamily="18" charset="0"/>
              </a:rPr>
              <a:t>ρ</a:t>
            </a:r>
            <a:r>
              <a:rPr lang="en-US" baseline="-25000" dirty="0" smtClean="0">
                <a:ea typeface="Cambria Math" pitchFamily="18" charset="0"/>
              </a:rPr>
              <a:t>1</a:t>
            </a:r>
            <a:r>
              <a:rPr lang="en-US" dirty="0" smtClean="0">
                <a:ea typeface="Cambria Math" pitchFamily="18" charset="0"/>
              </a:rPr>
              <a:t>,…</a:t>
            </a:r>
            <a:r>
              <a:rPr lang="el-GR" dirty="0" smtClean="0">
                <a:ea typeface="Cambria Math" pitchFamily="18" charset="0"/>
              </a:rPr>
              <a:t> ρ</a:t>
            </a:r>
            <a:r>
              <a:rPr lang="en-US" baseline="-25000" dirty="0" smtClean="0">
                <a:ea typeface="Cambria Math" pitchFamily="18" charset="0"/>
              </a:rPr>
              <a:t>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838450"/>
            <a:ext cx="58102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105400"/>
            <a:ext cx="277432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Search for ops </a:t>
            </a:r>
            <a:r>
              <a:rPr lang="el-GR" dirty="0" smtClean="0">
                <a:ea typeface="Cambria Math" pitchFamily="18" charset="0"/>
              </a:rPr>
              <a:t>ρ</a:t>
            </a:r>
            <a:r>
              <a:rPr lang="en-US" dirty="0" smtClean="0"/>
              <a:t> with max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Δ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l-GR" dirty="0" smtClean="0">
                <a:ea typeface="Cambria Math" pitchFamily="18" charset="0"/>
              </a:rPr>
              <a:t>ρ</a:t>
            </a:r>
            <a:r>
              <a:rPr lang="en-US" dirty="0" smtClean="0">
                <a:ea typeface="Cambria Math" pitchFamily="18" charset="0"/>
              </a:rPr>
              <a:t>)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 operation </a:t>
            </a:r>
            <a:r>
              <a:rPr lang="el-GR" dirty="0" smtClean="0">
                <a:ea typeface="Cambria Math" pitchFamily="18" charset="0"/>
              </a:rPr>
              <a:t>ρ</a:t>
            </a:r>
            <a:r>
              <a:rPr lang="en-US" dirty="0" smtClean="0"/>
              <a:t> is </a:t>
            </a:r>
            <a:r>
              <a:rPr lang="en-US" i="1" dirty="0" smtClean="0"/>
              <a:t>proper</a:t>
            </a:r>
            <a:r>
              <a:rPr lang="en-US" dirty="0" smtClean="0"/>
              <a:t> if it max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Δ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l-GR" dirty="0" smtClean="0">
                <a:ea typeface="Cambria Math" pitchFamily="18" charset="0"/>
              </a:rPr>
              <a:t>ρ</a:t>
            </a:r>
            <a:r>
              <a:rPr lang="en-US" dirty="0" smtClean="0">
                <a:ea typeface="Cambria Math" pitchFamily="18" charset="0"/>
              </a:rPr>
              <a:t>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ea typeface="Cambria Math" pitchFamily="18" charset="0"/>
              </a:rPr>
              <a:t>Reversals: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Δ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(rev)=1</a:t>
            </a:r>
            <a:r>
              <a:rPr lang="en-US" dirty="0" smtClean="0">
                <a:ea typeface="Cambria Math" pitchFamily="18" charset="0"/>
              </a:rPr>
              <a:t>.</a:t>
            </a:r>
          </a:p>
          <a:p>
            <a:pPr lvl="1"/>
            <a:r>
              <a:rPr lang="en-US" dirty="0" smtClean="0"/>
              <a:t>Transpositions: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Δ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tp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)=2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Transreversals</a:t>
            </a:r>
            <a:r>
              <a:rPr lang="en-US" dirty="0" smtClean="0"/>
              <a:t>: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Δ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tr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)=2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Block-interchanges: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Δ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(bi)=2</a:t>
            </a:r>
            <a:r>
              <a:rPr lang="en-US" dirty="0" smtClean="0"/>
              <a:t> (this work).</a:t>
            </a:r>
          </a:p>
          <a:p>
            <a:endParaRPr lang="en-US" dirty="0" smtClean="0"/>
          </a:p>
          <a:p>
            <a:r>
              <a:rPr lang="en-US" dirty="0" smtClean="0"/>
              <a:t>Model proper ops with </a:t>
            </a:r>
            <a:r>
              <a:rPr lang="en-US" i="1" dirty="0" smtClean="0"/>
              <a:t>bridge structures</a:t>
            </a:r>
            <a:r>
              <a:rPr lang="en-US" dirty="0" smtClean="0"/>
              <a:t> in BG.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notations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loc(u) </a:t>
            </a:r>
            <a:r>
              <a:rPr lang="en-US" dirty="0" smtClean="0"/>
              <a:t>– </a:t>
            </a:r>
            <a:r>
              <a:rPr lang="en-US" i="1" dirty="0" smtClean="0"/>
              <a:t>location</a:t>
            </a:r>
            <a:r>
              <a:rPr lang="en-US" dirty="0" smtClean="0"/>
              <a:t> of vertex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dirty="0" smtClean="0"/>
              <a:t> 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V(G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ea typeface="Cambria Math" pitchFamily="18" charset="0"/>
              </a:rPr>
              <a:t>.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i="1" dirty="0" smtClean="0">
                <a:ea typeface="Cambria Math" pitchFamily="18" charset="0"/>
              </a:rPr>
              <a:t>Even/odd</a:t>
            </a:r>
            <a:r>
              <a:rPr lang="en-US" dirty="0" smtClean="0">
                <a:ea typeface="Cambria Math" pitchFamily="18" charset="0"/>
              </a:rPr>
              <a:t> locations.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u&lt;v</a:t>
            </a:r>
            <a:r>
              <a:rPr lang="en-US" dirty="0" smtClean="0">
                <a:ea typeface="Cambria Math" pitchFamily="18" charset="0"/>
              </a:rPr>
              <a:t> if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loc(u)&lt;loc(v)</a:t>
            </a:r>
            <a:r>
              <a:rPr lang="en-US" dirty="0" smtClean="0">
                <a:ea typeface="Cambria Math" pitchFamily="18" charset="0"/>
              </a:rPr>
              <a:t>.</a:t>
            </a:r>
          </a:p>
          <a:p>
            <a:r>
              <a:rPr lang="en-US" dirty="0" smtClean="0">
                <a:ea typeface="Cambria Math" pitchFamily="18" charset="0"/>
              </a:rPr>
              <a:t>Black edges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[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u,v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]&lt;[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w,x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dirty="0" smtClean="0">
                <a:ea typeface="Cambria Math" pitchFamily="18" charset="0"/>
              </a:rPr>
              <a:t> if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u&lt;w</a:t>
            </a:r>
            <a:r>
              <a:rPr lang="en-US" dirty="0" smtClean="0">
                <a:ea typeface="Cambria Math" pitchFamily="18" charset="0"/>
              </a:rPr>
              <a:t>.</a:t>
            </a:r>
          </a:p>
          <a:p>
            <a:endParaRPr lang="he-IL" dirty="0">
              <a:ea typeface="Cambria Math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355068"/>
            <a:ext cx="870508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6488668"/>
            <a:ext cx="891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0            1          2         3          4          5           6           7          8         9           10       11        12        13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notations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Cambria Math" pitchFamily="18" charset="0"/>
              </a:rPr>
              <a:t>Gray edge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u,v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ea typeface="Cambria Math" pitchFamily="18" charset="0"/>
              </a:rPr>
              <a:t> is </a:t>
            </a:r>
            <a:r>
              <a:rPr lang="en-US" i="1" dirty="0" smtClean="0">
                <a:ea typeface="Cambria Math" pitchFamily="18" charset="0"/>
              </a:rPr>
              <a:t>oriented</a:t>
            </a:r>
            <a:r>
              <a:rPr lang="en-US" dirty="0" smtClean="0">
                <a:ea typeface="Cambria Math" pitchFamily="18" charset="0"/>
              </a:rPr>
              <a:t> if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|loc(u)-loc(v)|</a:t>
            </a:r>
            <a:r>
              <a:rPr lang="en-US" dirty="0" smtClean="0">
                <a:ea typeface="Cambria Math" pitchFamily="18" charset="0"/>
              </a:rPr>
              <a:t> is even and </a:t>
            </a:r>
            <a:r>
              <a:rPr lang="en-US" i="1" dirty="0" err="1" smtClean="0">
                <a:ea typeface="Cambria Math" pitchFamily="18" charset="0"/>
              </a:rPr>
              <a:t>unoriented</a:t>
            </a:r>
            <a:r>
              <a:rPr lang="en-US" dirty="0" smtClean="0">
                <a:ea typeface="Cambria Math" pitchFamily="18" charset="0"/>
              </a:rPr>
              <a:t> otherwise.</a:t>
            </a:r>
          </a:p>
          <a:p>
            <a:r>
              <a:rPr lang="en-US" dirty="0" smtClean="0">
                <a:ea typeface="Cambria Math" pitchFamily="18" charset="0"/>
              </a:rPr>
              <a:t>Oriented graph has &gt;= 1 oriented edge. </a:t>
            </a:r>
            <a:r>
              <a:rPr lang="en-US" dirty="0" err="1" smtClean="0">
                <a:ea typeface="Cambria Math" pitchFamily="18" charset="0"/>
              </a:rPr>
              <a:t>O.w</a:t>
            </a:r>
            <a:r>
              <a:rPr lang="en-US" dirty="0" smtClean="0">
                <a:ea typeface="Cambria Math" pitchFamily="18" charset="0"/>
              </a:rPr>
              <a:t>. </a:t>
            </a:r>
            <a:r>
              <a:rPr lang="en-US" i="1" dirty="0" err="1" smtClean="0">
                <a:ea typeface="Cambria Math" pitchFamily="18" charset="0"/>
              </a:rPr>
              <a:t>unoriented</a:t>
            </a:r>
            <a:r>
              <a:rPr lang="en-US" dirty="0" smtClean="0">
                <a:ea typeface="Cambria Math" pitchFamily="18" charset="0"/>
              </a:rPr>
              <a:t>.</a:t>
            </a:r>
          </a:p>
          <a:p>
            <a:r>
              <a:rPr lang="en-US" dirty="0" smtClean="0">
                <a:ea typeface="Cambria Math" pitchFamily="18" charset="0"/>
              </a:rPr>
              <a:t>Oriented path/cycle.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355068"/>
            <a:ext cx="870508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6488668"/>
            <a:ext cx="891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0            1          2         3          4          5           6           7          8         9           10       11        12        13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notations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Cambria Math" pitchFamily="18" charset="0"/>
              </a:rPr>
              <a:t>Gray edges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(u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ea typeface="Cambria Math" pitchFamily="18" charset="0"/>
              </a:rPr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(u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ea typeface="Cambria Math" pitchFamily="18" charset="0"/>
              </a:rPr>
              <a:t> in cycle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dirty="0" smtClean="0">
                <a:ea typeface="Cambria Math" pitchFamily="18" charset="0"/>
              </a:rPr>
              <a:t> with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&lt;u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ea typeface="Cambria Math" pitchFamily="18" charset="0"/>
              </a:rPr>
              <a:t> are </a:t>
            </a:r>
            <a:r>
              <a:rPr lang="en-US" i="1" dirty="0" smtClean="0">
                <a:ea typeface="Cambria Math" pitchFamily="18" charset="0"/>
              </a:rPr>
              <a:t>crossing</a:t>
            </a:r>
            <a:r>
              <a:rPr lang="en-US" dirty="0" smtClean="0">
                <a:ea typeface="Cambria Math" pitchFamily="18" charset="0"/>
              </a:rPr>
              <a:t> if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&lt;u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&lt;v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&lt;v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ea typeface="Cambria Math" pitchFamily="18" charset="0"/>
              </a:rPr>
              <a:t> or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&lt;v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&lt;u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&lt;u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ea typeface="Cambria Math" pitchFamily="18" charset="0"/>
              </a:rPr>
              <a:t>.</a:t>
            </a:r>
          </a:p>
          <a:p>
            <a:r>
              <a:rPr lang="en-US" dirty="0" smtClean="0">
                <a:ea typeface="Cambria Math" pitchFamily="18" charset="0"/>
              </a:rPr>
              <a:t>Similar for </a:t>
            </a:r>
            <a:r>
              <a:rPr lang="en-US" i="1" dirty="0" smtClean="0">
                <a:ea typeface="Cambria Math" pitchFamily="18" charset="0"/>
              </a:rPr>
              <a:t>crossing gray paths</a:t>
            </a:r>
            <a:r>
              <a:rPr lang="en-US" dirty="0" smtClean="0">
                <a:ea typeface="Cambria Math" pitchFamily="18" charset="0"/>
              </a:rPr>
              <a:t>.</a:t>
            </a:r>
            <a:endParaRPr lang="he-IL" dirty="0">
              <a:ea typeface="Cambria Math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355068"/>
            <a:ext cx="870508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6488668"/>
            <a:ext cx="891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0            1          2         3          4          5           6           7          8         9           10       11        12        13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L-bridges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proper reversals.</a:t>
            </a:r>
          </a:p>
          <a:p>
            <a:r>
              <a:rPr lang="en-US" dirty="0" smtClean="0"/>
              <a:t>Black edges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[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a,b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],[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c,d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 </a:t>
            </a:r>
            <a:r>
              <a:rPr lang="en-US" dirty="0" smtClean="0"/>
              <a:t>in cycle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dirty="0" smtClean="0"/>
              <a:t>, the gray edges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a,c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),(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b,d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dirty="0" smtClean="0"/>
              <a:t>are oriented and crossing.</a:t>
            </a:r>
          </a:p>
          <a:p>
            <a:r>
              <a:rPr lang="en-US" dirty="0" smtClean="0"/>
              <a:t>Reversing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b…c</a:t>
            </a:r>
            <a:r>
              <a:rPr lang="en-US" dirty="0" smtClean="0"/>
              <a:t> increases cycles by 1.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Generalizes to gray paths.</a:t>
            </a:r>
            <a:endParaRPr lang="he-I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76675"/>
            <a:ext cx="4591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638800"/>
            <a:ext cx="52101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T-bridges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black edge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e=[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u,v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 </a:t>
            </a:r>
            <a:r>
              <a:rPr lang="en-US" dirty="0" smtClean="0"/>
              <a:t>is </a:t>
            </a:r>
            <a:r>
              <a:rPr lang="en-US" i="1" dirty="0" smtClean="0"/>
              <a:t>twisted</a:t>
            </a:r>
            <a:r>
              <a:rPr lang="en-US" dirty="0" smtClean="0"/>
              <a:t> if the two gray edges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(u,*)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(v,*)</a:t>
            </a:r>
            <a:r>
              <a:rPr lang="en-US" dirty="0" smtClean="0"/>
              <a:t> are crossing.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T-bridge models proper </a:t>
            </a:r>
            <a:r>
              <a:rPr lang="en-US" dirty="0" err="1" smtClean="0"/>
              <a:t>tps</a:t>
            </a:r>
            <a:r>
              <a:rPr lang="en-US" dirty="0" smtClean="0"/>
              <a:t> and </a:t>
            </a:r>
            <a:r>
              <a:rPr lang="en-US" dirty="0" err="1" smtClean="0"/>
              <a:t>trs</a:t>
            </a:r>
            <a:r>
              <a:rPr lang="en-US" dirty="0" smtClean="0"/>
              <a:t> with </a:t>
            </a:r>
            <a:r>
              <a:rPr lang="el-GR" dirty="0" smtClean="0">
                <a:latin typeface="Cambria Math"/>
                <a:ea typeface="Cambria Math"/>
              </a:rPr>
              <a:t>Δ</a:t>
            </a:r>
            <a:r>
              <a:rPr lang="en-US" dirty="0" smtClean="0">
                <a:latin typeface="Cambria Math"/>
                <a:ea typeface="Cambria Math"/>
              </a:rPr>
              <a:t>=2</a:t>
            </a:r>
            <a:r>
              <a:rPr lang="en-US" dirty="0" smtClean="0"/>
              <a:t>.</a:t>
            </a:r>
          </a:p>
          <a:p>
            <a:r>
              <a:rPr lang="en-US" dirty="0" smtClean="0"/>
              <a:t>Black edges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=[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a,b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=[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c,d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=[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e,f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]</a:t>
            </a:r>
            <a:r>
              <a:rPr lang="en-US" dirty="0" smtClean="0"/>
              <a:t> in cycle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dirty="0" smtClean="0"/>
              <a:t> </a:t>
            </a:r>
            <a:r>
              <a:rPr lang="en-US" dirty="0" err="1" smtClean="0"/>
              <a:t>s.t</a:t>
            </a:r>
            <a:r>
              <a:rPr lang="en-US" dirty="0" smtClean="0"/>
              <a:t>.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&lt; e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&lt; e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is twisted.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68254"/>
          <a:stretch>
            <a:fillRect/>
          </a:stretch>
        </p:blipFill>
        <p:spPr bwMode="auto">
          <a:xfrm>
            <a:off x="3048000" y="2667000"/>
            <a:ext cx="2466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tp</a:t>
            </a:r>
            <a:r>
              <a:rPr lang="en-US" dirty="0" smtClean="0"/>
              <a:t>-T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gray edges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(c,*)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(d,*)</a:t>
            </a:r>
            <a:r>
              <a:rPr lang="en-US" dirty="0" smtClean="0"/>
              <a:t> are </a:t>
            </a:r>
            <a:r>
              <a:rPr lang="en-US" dirty="0" err="1" smtClean="0"/>
              <a:t>unoriented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Corresponds to proper </a:t>
            </a:r>
            <a:r>
              <a:rPr lang="en-US" dirty="0" err="1" smtClean="0"/>
              <a:t>tp</a:t>
            </a:r>
            <a:r>
              <a:rPr lang="en-US" dirty="0" smtClean="0"/>
              <a:t>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b..c</a:t>
            </a:r>
            <a:r>
              <a:rPr lang="en-US" dirty="0" smtClean="0"/>
              <a:t>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d..e</a:t>
            </a:r>
            <a:r>
              <a:rPr lang="en-US" dirty="0" smtClean="0"/>
              <a:t>.</a:t>
            </a:r>
            <a:endParaRPr lang="he-I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95600"/>
            <a:ext cx="60293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981200" y="34290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2895600" y="3429000"/>
            <a:ext cx="762000" cy="685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6400800" y="34290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5562600" y="3429000"/>
            <a:ext cx="762000" cy="685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enome rearrangements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534400" cy="398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Inaccurate definition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T-bridge only for cycle of length 6?</a:t>
            </a:r>
          </a:p>
          <a:p>
            <a:r>
              <a:rPr lang="en-US" dirty="0" smtClean="0"/>
              <a:t>T-bridge but not proper </a:t>
            </a:r>
            <a:r>
              <a:rPr lang="en-US" dirty="0" err="1" smtClean="0"/>
              <a:t>tp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 correct definition should consider the </a:t>
            </a:r>
            <a:r>
              <a:rPr lang="en-US" b="1" dirty="0" smtClean="0">
                <a:solidFill>
                  <a:srgbClr val="FF0000"/>
                </a:solidFill>
              </a:rPr>
              <a:t>orientation</a:t>
            </a:r>
            <a:r>
              <a:rPr lang="en-US" dirty="0" smtClean="0">
                <a:solidFill>
                  <a:srgbClr val="FF0000"/>
                </a:solidFill>
              </a:rPr>
              <a:t> of the paths from c/d.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7986" t="56029" r="28044" b="16471"/>
          <a:stretch>
            <a:fillRect/>
          </a:stretch>
        </p:blipFill>
        <p:spPr bwMode="auto">
          <a:xfrm>
            <a:off x="1371600" y="2895600"/>
            <a:ext cx="579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</a:t>
            </a:r>
            <a:r>
              <a:rPr lang="en-US" dirty="0" smtClean="0"/>
              <a:t>-T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gray edge (d,*) is </a:t>
            </a:r>
            <a:r>
              <a:rPr lang="en-US" dirty="0" err="1" smtClean="0"/>
              <a:t>unoriented</a:t>
            </a:r>
            <a:r>
              <a:rPr lang="en-US" dirty="0" smtClean="0"/>
              <a:t>, gray edge (c,*) oriented – left-</a:t>
            </a:r>
            <a:r>
              <a:rPr lang="en-US" dirty="0" err="1" smtClean="0"/>
              <a:t>tr</a:t>
            </a:r>
            <a:endParaRPr lang="en-US" dirty="0" smtClean="0"/>
          </a:p>
          <a:p>
            <a:r>
              <a:rPr lang="en-US" dirty="0" smtClean="0"/>
              <a:t>If the gray edge (d,*) is oriented, gray edge (c,*) </a:t>
            </a:r>
            <a:r>
              <a:rPr lang="en-US" dirty="0" err="1" smtClean="0"/>
              <a:t>unoriented</a:t>
            </a:r>
            <a:r>
              <a:rPr lang="en-US" dirty="0" smtClean="0"/>
              <a:t> – right-</a:t>
            </a:r>
            <a:r>
              <a:rPr lang="en-US" dirty="0" err="1" smtClean="0"/>
              <a:t>tr</a:t>
            </a:r>
            <a:endParaRPr lang="he-IL" dirty="0" smtClean="0"/>
          </a:p>
          <a:p>
            <a:endParaRPr lang="he-I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962400"/>
            <a:ext cx="60102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bi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Lemma</a:t>
            </a:r>
            <a:r>
              <a:rPr lang="en-US" dirty="0" smtClean="0"/>
              <a:t>: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Δ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(bi)</a:t>
            </a:r>
            <a:r>
              <a:rPr lang="en-US" dirty="0" smtClean="0">
                <a:latin typeface="Calibri"/>
                <a:ea typeface="Cambria Math" pitchFamily="18" charset="0"/>
              </a:rPr>
              <a:t>≤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.</a:t>
            </a:r>
          </a:p>
          <a:p>
            <a:r>
              <a:rPr lang="en-US" dirty="0" smtClean="0"/>
              <a:t>Proof: 4 black edges on the same cycle.</a:t>
            </a:r>
          </a:p>
          <a:p>
            <a:r>
              <a:rPr lang="en-US" dirty="0" smtClean="0"/>
              <a:t>After bi 4 cycles</a:t>
            </a:r>
            <a:endParaRPr lang="he-I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029075"/>
            <a:ext cx="53721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rc 7"/>
          <p:cNvSpPr/>
          <p:nvPr/>
        </p:nvSpPr>
        <p:spPr>
          <a:xfrm rot="16447115">
            <a:off x="4562600" y="2840257"/>
            <a:ext cx="1575045" cy="3433189"/>
          </a:xfrm>
          <a:prstGeom prst="arc">
            <a:avLst>
              <a:gd name="adj1" fmla="val 16200000"/>
              <a:gd name="adj2" fmla="val 4921657"/>
            </a:avLst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Arc 9"/>
          <p:cNvSpPr/>
          <p:nvPr/>
        </p:nvSpPr>
        <p:spPr>
          <a:xfrm rot="16447115">
            <a:off x="5947954" y="3394739"/>
            <a:ext cx="1575045" cy="2238414"/>
          </a:xfrm>
          <a:prstGeom prst="arc">
            <a:avLst>
              <a:gd name="adj1" fmla="val 16200000"/>
              <a:gd name="adj2" fmla="val 4921657"/>
            </a:avLst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Arc 10"/>
          <p:cNvSpPr/>
          <p:nvPr/>
        </p:nvSpPr>
        <p:spPr>
          <a:xfrm rot="16447115">
            <a:off x="4292583" y="3089797"/>
            <a:ext cx="2186506" cy="2238414"/>
          </a:xfrm>
          <a:prstGeom prst="arc">
            <a:avLst>
              <a:gd name="adj1" fmla="val 15283466"/>
              <a:gd name="adj2" fmla="val 5854674"/>
            </a:avLst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Arc 11"/>
          <p:cNvSpPr/>
          <p:nvPr/>
        </p:nvSpPr>
        <p:spPr>
          <a:xfrm rot="16447115">
            <a:off x="5803929" y="2700269"/>
            <a:ext cx="1855747" cy="3433189"/>
          </a:xfrm>
          <a:prstGeom prst="arc">
            <a:avLst>
              <a:gd name="adj1" fmla="val 15927512"/>
              <a:gd name="adj2" fmla="val 5126930"/>
            </a:avLst>
          </a:prstGeom>
          <a:ln w="317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X-bridge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&lt;e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black edges 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&lt;f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black edges 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.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are </a:t>
            </a:r>
            <a:r>
              <a:rPr lang="en-US" i="1" dirty="0" smtClean="0"/>
              <a:t>interleaving</a:t>
            </a:r>
            <a:r>
              <a:rPr lang="en-US" dirty="0" smtClean="0"/>
              <a:t> if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&lt;f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&lt;e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&lt;f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or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&lt;e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&lt;f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&lt;e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X-bridge models proper bi. Four black edges on interleaving cycles define an x-bridge.</a:t>
            </a:r>
          </a:p>
          <a:p>
            <a:endParaRPr lang="he-I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648200"/>
            <a:ext cx="6257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676400" y="53340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3124200" y="5334000"/>
            <a:ext cx="762000" cy="685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6553200" y="54102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5105400" y="5410200"/>
            <a:ext cx="762000" cy="685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Inaccurate definition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X-bridge but not proper bi: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 correct definition should on </a:t>
            </a:r>
            <a:r>
              <a:rPr lang="en-US" b="1" smtClean="0">
                <a:solidFill>
                  <a:srgbClr val="FF0000"/>
                </a:solidFill>
              </a:rPr>
              <a:t>unorienetd</a:t>
            </a:r>
            <a:r>
              <a:rPr lang="en-US" dirty="0" smtClean="0">
                <a:solidFill>
                  <a:srgbClr val="FF0000"/>
                </a:solidFill>
              </a:rPr>
              <a:t> interleaving cycles.</a:t>
            </a:r>
            <a:endParaRPr lang="he-IL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8221" t="27353" r="41608" b="45882"/>
          <a:stretch>
            <a:fillRect/>
          </a:stretch>
        </p:blipFill>
        <p:spPr bwMode="auto">
          <a:xfrm>
            <a:off x="1524000" y="2286000"/>
            <a:ext cx="495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Theorem</a:t>
            </a:r>
            <a:r>
              <a:rPr lang="en-US" dirty="0" smtClean="0"/>
              <a:t>: Genome A,</a:t>
            </a:r>
          </a:p>
          <a:p>
            <a:r>
              <a:rPr lang="en-US" b="1" dirty="0" smtClean="0"/>
              <a:t>Proof</a:t>
            </a:r>
            <a:r>
              <a:rPr lang="en-US" dirty="0" smtClean="0"/>
              <a:t>: </a:t>
            </a:r>
          </a:p>
          <a:p>
            <a:r>
              <a:rPr lang="el-GR" dirty="0" smtClean="0">
                <a:latin typeface="Cambria Math" pitchFamily="18" charset="0"/>
                <a:ea typeface="Cambria Math" pitchFamily="18" charset="0"/>
              </a:rPr>
              <a:t>Δ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ρ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)≤2 </a:t>
            </a:r>
            <a:r>
              <a:rPr lang="en-US" dirty="0" smtClean="0">
                <a:ea typeface="Cambria Math" pitchFamily="18" charset="0"/>
              </a:rPr>
              <a:t>for every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ρ</a:t>
            </a:r>
            <a:r>
              <a:rPr lang="en-US" dirty="0" smtClean="0">
                <a:ea typeface="Cambria Math" pitchFamily="18" charset="0"/>
              </a:rPr>
              <a:t>.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dirty="0" smtClean="0">
                <a:ea typeface="Cambria Math" pitchFamily="18" charset="0"/>
              </a:rPr>
              <a:t>Optimal sequence </a:t>
            </a:r>
            <a:r>
              <a:rPr lang="el-GR" dirty="0" smtClean="0">
                <a:ea typeface="Cambria Math" pitchFamily="18" charset="0"/>
              </a:rPr>
              <a:t>ρ</a:t>
            </a:r>
            <a:r>
              <a:rPr lang="en-US" baseline="-25000" dirty="0" smtClean="0">
                <a:ea typeface="Cambria Math" pitchFamily="18" charset="0"/>
              </a:rPr>
              <a:t>1</a:t>
            </a:r>
            <a:r>
              <a:rPr lang="en-US" dirty="0" smtClean="0">
                <a:ea typeface="Cambria Math" pitchFamily="18" charset="0"/>
              </a:rPr>
              <a:t>,…</a:t>
            </a:r>
            <a:r>
              <a:rPr lang="el-GR" dirty="0" smtClean="0">
                <a:ea typeface="Cambria Math" pitchFamily="18" charset="0"/>
              </a:rPr>
              <a:t> ρ</a:t>
            </a:r>
            <a:r>
              <a:rPr lang="en-US" baseline="-25000" dirty="0" smtClean="0">
                <a:ea typeface="Cambria Math" pitchFamily="18" charset="0"/>
              </a:rPr>
              <a:t>d</a:t>
            </a:r>
            <a:endParaRPr lang="en-US" dirty="0" smtClean="0">
              <a:ea typeface="Cambria Math" pitchFamily="18" charset="0"/>
            </a:endParaRPr>
          </a:p>
          <a:p>
            <a:endParaRPr lang="en-US" dirty="0" smtClean="0">
              <a:ea typeface="Cambria Math" pitchFamily="18" charset="0"/>
            </a:endParaRPr>
          </a:p>
          <a:p>
            <a:endParaRPr lang="en-US" dirty="0" smtClean="0">
              <a:ea typeface="Cambria Math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299033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267200"/>
            <a:ext cx="610602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bound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that we can always find either an L-,T- or X-bridge in every BG.</a:t>
            </a:r>
          </a:p>
          <a:p>
            <a:r>
              <a:rPr lang="en-US" dirty="0" smtClean="0"/>
              <a:t>Classify BG: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Oriented graph </a:t>
            </a:r>
            <a:r>
              <a:rPr lang="en-US" dirty="0" smtClean="0">
                <a:sym typeface="Wingdings" pitchFamily="2" charset="2"/>
              </a:rPr>
              <a:t> has L-bridge.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Unoriented</a:t>
            </a:r>
            <a:r>
              <a:rPr lang="en-US" dirty="0" smtClean="0"/>
              <a:t> with crossing paths </a:t>
            </a:r>
            <a:r>
              <a:rPr lang="en-US" dirty="0" smtClean="0">
                <a:sym typeface="Wingdings" pitchFamily="2" charset="2"/>
              </a:rPr>
              <a:t> has T-bridge.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ym typeface="Wingdings" pitchFamily="2" charset="2"/>
              </a:rPr>
              <a:t>Unoriented</a:t>
            </a:r>
            <a:r>
              <a:rPr lang="en-US" dirty="0" smtClean="0">
                <a:sym typeface="Wingdings" pitchFamily="2" charset="2"/>
              </a:rPr>
              <a:t> without crossing paths  has x-bridge.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1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Claim 1</a:t>
            </a:r>
            <a:r>
              <a:rPr lang="en-US" dirty="0" smtClean="0"/>
              <a:t>: oriented graph </a:t>
            </a:r>
            <a:r>
              <a:rPr lang="en-US" dirty="0" smtClean="0">
                <a:sym typeface="Wingdings" pitchFamily="2" charset="2"/>
              </a:rPr>
              <a:t> L-bridge</a:t>
            </a:r>
          </a:p>
          <a:p>
            <a:r>
              <a:rPr lang="en-US" dirty="0" smtClean="0">
                <a:sym typeface="Wingdings" pitchFamily="2" charset="2"/>
              </a:rPr>
              <a:t>Pick an oriented edge and close a cycle with a crossing path.</a:t>
            </a:r>
            <a:endParaRPr lang="he-IL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429000"/>
            <a:ext cx="54578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2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Claim 2</a:t>
            </a:r>
            <a:r>
              <a:rPr lang="en-US" dirty="0" smtClean="0"/>
              <a:t>: </a:t>
            </a:r>
            <a:r>
              <a:rPr lang="en-US" dirty="0" err="1" smtClean="0"/>
              <a:t>Unoriented</a:t>
            </a:r>
            <a:r>
              <a:rPr lang="en-US" dirty="0" smtClean="0"/>
              <a:t> with crossing paths </a:t>
            </a:r>
            <a:r>
              <a:rPr lang="en-US" dirty="0" smtClean="0">
                <a:sym typeface="Wingdings" pitchFamily="2" charset="2"/>
              </a:rPr>
              <a:t> T-bridge.</a:t>
            </a:r>
          </a:p>
          <a:p>
            <a:r>
              <a:rPr lang="en-US" dirty="0" smtClean="0">
                <a:sym typeface="Wingdings" pitchFamily="2" charset="2"/>
              </a:rPr>
              <a:t>Pick two crossing paths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p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=&lt;u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,v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&gt;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p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=&lt;u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,v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&gt; in a cycle C</a:t>
            </a:r>
            <a:r>
              <a:rPr lang="en-US" dirty="0" smtClean="0">
                <a:sym typeface="Wingdings" pitchFamily="2" charset="2"/>
              </a:rPr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Depending on the parity of the 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u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,u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  <a:sym typeface="Wingdings" pitchFamily="2" charset="2"/>
              </a:rPr>
              <a:t>2 </a:t>
            </a:r>
            <a:r>
              <a:rPr lang="en-US" dirty="0" smtClean="0"/>
              <a:t>contract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dirty="0" smtClean="0"/>
              <a:t> into a </a:t>
            </a:r>
            <a:r>
              <a:rPr lang="en-US" dirty="0" err="1" smtClean="0"/>
              <a:t>tp</a:t>
            </a:r>
            <a:r>
              <a:rPr lang="en-US" dirty="0" smtClean="0"/>
              <a:t>-T-bridge.</a:t>
            </a:r>
            <a:endParaRPr lang="he-I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029200"/>
            <a:ext cx="83058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3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Claim 3</a:t>
            </a:r>
            <a:r>
              <a:rPr lang="en-US" dirty="0" smtClean="0"/>
              <a:t>: </a:t>
            </a:r>
            <a:r>
              <a:rPr lang="en-US" dirty="0" err="1" smtClean="0"/>
              <a:t>Unoriented</a:t>
            </a:r>
            <a:r>
              <a:rPr lang="en-US" dirty="0" smtClean="0"/>
              <a:t> without crossing paths </a:t>
            </a:r>
            <a:r>
              <a:rPr lang="en-US" dirty="0" smtClean="0">
                <a:sym typeface="Wingdings" pitchFamily="2" charset="2"/>
              </a:rPr>
              <a:t> X-bridge.</a:t>
            </a:r>
          </a:p>
          <a:p>
            <a:r>
              <a:rPr lang="en-US" dirty="0" err="1" smtClean="0"/>
              <a:t>Gu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: If cycle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dirty="0" smtClean="0"/>
              <a:t> has no crossing edges then there is a cycle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C’</a:t>
            </a:r>
            <a:r>
              <a:rPr lang="en-US" dirty="0" smtClean="0"/>
              <a:t> interleaving with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dirty="0" smtClean="0"/>
              <a:t>.</a:t>
            </a:r>
          </a:p>
          <a:p>
            <a:r>
              <a:rPr lang="en-US" dirty="0" smtClean="0"/>
              <a:t>Pick leftmost and rightmost black edges 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dirty="0" smtClean="0"/>
              <a:t> an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C’</a:t>
            </a:r>
            <a:r>
              <a:rPr lang="en-US" dirty="0" smtClean="0"/>
              <a:t> to form an X-bridge.</a:t>
            </a:r>
            <a:endParaRPr lang="he-I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105400"/>
            <a:ext cx="54959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Motivation: evolution</a:t>
            </a: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590431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38600" y="6596390"/>
            <a:ext cx="15240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 smtClean="0"/>
              <a:t>Human genome project</a:t>
            </a:r>
            <a:endParaRPr lang="he-IL" sz="1100" dirty="0"/>
          </a:p>
        </p:txBody>
      </p:sp>
      <p:pic>
        <p:nvPicPr>
          <p:cNvPr id="7169" name="Picture 1" descr="C:\Users\ronzeira\Downloads\nissans-leather-seats-like-human-skin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19200"/>
            <a:ext cx="1905000" cy="1269175"/>
          </a:xfrm>
          <a:prstGeom prst="rect">
            <a:avLst/>
          </a:prstGeom>
          <a:noFill/>
        </p:spPr>
      </p:pic>
      <p:pic>
        <p:nvPicPr>
          <p:cNvPr id="7170" name="Picture 2" descr="C:\Users\ronzeira\Downloads\6508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142999"/>
            <a:ext cx="1635446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2-approximation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Genome Sorting by Bridges</a:t>
            </a:r>
            <a:r>
              <a:rPr lang="en-US" dirty="0" smtClean="0"/>
              <a:t> (</a:t>
            </a:r>
            <a:r>
              <a:rPr lang="en-US" i="1" dirty="0" smtClean="0"/>
              <a:t>GSB</a:t>
            </a:r>
            <a:r>
              <a:rPr lang="en-US" dirty="0" smtClean="0"/>
              <a:t>) algorithm iteratively searches for L-,T- or X-bridges.</a:t>
            </a:r>
          </a:p>
          <a:p>
            <a:r>
              <a:rPr lang="en-US" b="1" dirty="0" smtClean="0"/>
              <a:t>Theorem</a:t>
            </a:r>
            <a:r>
              <a:rPr lang="en-US" dirty="0" smtClean="0"/>
              <a:t>: A GSB algorithm gives a 2-approximation.</a:t>
            </a:r>
          </a:p>
          <a:p>
            <a:r>
              <a:rPr lang="en-US" b="1" dirty="0" smtClean="0"/>
              <a:t>Proof</a:t>
            </a:r>
            <a:r>
              <a:rPr lang="en-US" dirty="0" smtClean="0"/>
              <a:t>:</a:t>
            </a:r>
          </a:p>
          <a:p>
            <a:r>
              <a:rPr lang="en-US" dirty="0" smtClean="0"/>
              <a:t>m(A) – #ops done by GSB.</a:t>
            </a:r>
          </a:p>
          <a:p>
            <a:r>
              <a:rPr lang="en-US" dirty="0" smtClean="0"/>
              <a:t>Since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Δ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ρ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)≥1 </a:t>
            </a:r>
            <a:r>
              <a:rPr lang="en-US" dirty="0" smtClean="0"/>
              <a:t>for every 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ρ</a:t>
            </a:r>
            <a:r>
              <a:rPr lang="en-US" dirty="0" smtClean="0">
                <a:ea typeface="Cambria Math" pitchFamily="18" charset="0"/>
              </a:rPr>
              <a:t>:</a:t>
            </a:r>
          </a:p>
          <a:p>
            <a:r>
              <a:rPr lang="en-US" dirty="0" smtClean="0">
                <a:ea typeface="Cambria Math" pitchFamily="18" charset="0"/>
              </a:rPr>
              <a:t>From previous theorem: </a:t>
            </a:r>
            <a:r>
              <a:rPr lang="en-US" dirty="0" smtClean="0"/>
              <a:t>  </a:t>
            </a:r>
            <a:endParaRPr lang="he-I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029200"/>
            <a:ext cx="261424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638800"/>
            <a:ext cx="299033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GSB-X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Naïve implementation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O(n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a different paper they show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O(n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/>
              <a:t>.</a:t>
            </a:r>
          </a:p>
          <a:p>
            <a:endParaRPr lang="he-I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10329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notes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GSB actually does not use </a:t>
            </a:r>
            <a:r>
              <a:rPr lang="en-US" dirty="0" err="1" smtClean="0"/>
              <a:t>transreversals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 all proper operations are covered by the bridges. </a:t>
            </a:r>
          </a:p>
          <a:p>
            <a:pPr lvl="1"/>
            <a:r>
              <a:rPr lang="en-US" dirty="0" smtClean="0"/>
              <a:t>Example of proper bi </a:t>
            </a:r>
            <a:r>
              <a:rPr lang="en-US" smtClean="0"/>
              <a:t>but not </a:t>
            </a:r>
            <a:r>
              <a:rPr lang="en-US" dirty="0" smtClean="0"/>
              <a:t>x-bridge: </a:t>
            </a:r>
            <a:endParaRPr lang="he-I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733800"/>
            <a:ext cx="62579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running time.</a:t>
            </a:r>
          </a:p>
          <a:p>
            <a:r>
              <a:rPr lang="en-US" dirty="0" smtClean="0"/>
              <a:t>Better approximation.</a:t>
            </a:r>
          </a:p>
          <a:p>
            <a:r>
              <a:rPr lang="en-US" dirty="0" smtClean="0"/>
              <a:t>Different weights.</a:t>
            </a:r>
          </a:p>
          <a:p>
            <a:r>
              <a:rPr lang="en-US" dirty="0" smtClean="0"/>
              <a:t>Multiple gene copies.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Nice result.</a:t>
            </a:r>
          </a:p>
          <a:p>
            <a:r>
              <a:rPr lang="en-US" dirty="0" smtClean="0"/>
              <a:t>Extensive rearrangement model.</a:t>
            </a:r>
          </a:p>
          <a:p>
            <a:r>
              <a:rPr lang="en-US" dirty="0" smtClean="0"/>
              <a:t>Paper is mostly self contained.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Inaccurate bridge definitions.</a:t>
            </a:r>
          </a:p>
          <a:p>
            <a:r>
              <a:rPr lang="en-US" dirty="0" smtClean="0"/>
              <a:t>Many minor comments.</a:t>
            </a:r>
          </a:p>
          <a:p>
            <a:r>
              <a:rPr lang="en-US" dirty="0" smtClean="0"/>
              <a:t>A lot of grammar mistakes.</a:t>
            </a:r>
          </a:p>
          <a:p>
            <a:r>
              <a:rPr lang="en-US" dirty="0" smtClean="0"/>
              <a:t>Innovation is debatable.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476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313592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200" dirty="0" smtClean="0"/>
              <a:t>Computational Genomics</a:t>
            </a:r>
          </a:p>
          <a:p>
            <a:pPr algn="ctr"/>
            <a:r>
              <a:rPr lang="en-US" sz="1200" dirty="0" smtClean="0"/>
              <a:t>Prof. Ron Shamir &amp; Prof. </a:t>
            </a:r>
            <a:r>
              <a:rPr lang="en-US" sz="1200" dirty="0" err="1" smtClean="0"/>
              <a:t>Roded</a:t>
            </a:r>
            <a:r>
              <a:rPr lang="en-US" sz="1200" dirty="0" smtClean="0"/>
              <a:t> </a:t>
            </a:r>
            <a:r>
              <a:rPr lang="en-US" sz="1200" dirty="0" err="1" smtClean="0"/>
              <a:t>Sharan</a:t>
            </a:r>
            <a:endParaRPr lang="en-US" sz="1200" dirty="0" smtClean="0"/>
          </a:p>
          <a:p>
            <a:pPr algn="ctr"/>
            <a:r>
              <a:rPr lang="en-US" sz="1200" dirty="0" smtClean="0"/>
              <a:t>School of Computer Science, Tel Aviv University</a:t>
            </a:r>
            <a:endParaRPr lang="he-I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 distance problem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Distance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op</a:t>
            </a:r>
            <a:r>
              <a:rPr lang="en-US" dirty="0" smtClean="0"/>
              <a:t>(A,B) – minimal number of operations between genomes A and B.</a:t>
            </a:r>
          </a:p>
          <a:p>
            <a:r>
              <a:rPr lang="en-US" dirty="0" smtClean="0"/>
              <a:t>Operations:</a:t>
            </a:r>
          </a:p>
          <a:p>
            <a:pPr lvl="1"/>
            <a:r>
              <a:rPr lang="en-US" dirty="0" smtClean="0"/>
              <a:t>Reversals</a:t>
            </a:r>
          </a:p>
          <a:p>
            <a:pPr lvl="1"/>
            <a:r>
              <a:rPr lang="en-US" dirty="0" smtClean="0"/>
              <a:t>Translocations</a:t>
            </a:r>
          </a:p>
          <a:p>
            <a:pPr lvl="1"/>
            <a:r>
              <a:rPr lang="en-US" dirty="0" smtClean="0"/>
              <a:t>Transpositions</a:t>
            </a:r>
          </a:p>
          <a:p>
            <a:pPr lvl="1"/>
            <a:r>
              <a:rPr lang="en-US" dirty="0" smtClean="0"/>
              <a:t>Others…</a:t>
            </a:r>
          </a:p>
          <a:p>
            <a:endParaRPr lang="en-US" dirty="0" smtClean="0"/>
          </a:p>
          <a:p>
            <a:endParaRPr lang="he-I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1186" t="61446" r="16220" b="22891"/>
          <a:stretch>
            <a:fillRect/>
          </a:stretch>
        </p:blipFill>
        <p:spPr bwMode="auto">
          <a:xfrm>
            <a:off x="4038600" y="2895600"/>
            <a:ext cx="495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25974" r="1876" b="46753"/>
          <a:stretch>
            <a:fillRect/>
          </a:stretch>
        </p:blipFill>
        <p:spPr bwMode="auto">
          <a:xfrm>
            <a:off x="4038600" y="3972337"/>
            <a:ext cx="4953000" cy="90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9260" t="84337" r="18146"/>
          <a:stretch>
            <a:fillRect/>
          </a:stretch>
        </p:blipFill>
        <p:spPr bwMode="auto">
          <a:xfrm>
            <a:off x="4038600" y="5029200"/>
            <a:ext cx="495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genome</a:t>
            </a:r>
            <a:r>
              <a:rPr lang="en-US" dirty="0" smtClean="0"/>
              <a:t> is a signed permutation of </a:t>
            </a:r>
            <a:r>
              <a:rPr lang="en-US" i="1" dirty="0" smtClean="0"/>
              <a:t>genes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Goal</a:t>
            </a:r>
            <a:r>
              <a:rPr lang="en-US" dirty="0" smtClean="0"/>
              <a:t>: sort A into the </a:t>
            </a:r>
            <a:r>
              <a:rPr lang="en-US" i="1" dirty="0" smtClean="0"/>
              <a:t>identity</a:t>
            </a:r>
            <a:r>
              <a:rPr lang="en-US" dirty="0" smtClean="0"/>
              <a:t> permutation:</a:t>
            </a:r>
          </a:p>
          <a:p>
            <a:r>
              <a:rPr lang="en-US" dirty="0" smtClean="0"/>
              <a:t>Add </a:t>
            </a:r>
            <a:r>
              <a:rPr lang="en-US" i="1" dirty="0" smtClean="0"/>
              <a:t>dummy genes</a:t>
            </a:r>
            <a:r>
              <a:rPr lang="en-US" dirty="0" smtClean="0"/>
              <a:t> (telomeres):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2209800"/>
            <a:ext cx="3581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A=( 1 -3 -2 4 6 -5 )</a:t>
            </a:r>
            <a:endParaRPr lang="he-IL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2768025"/>
            <a:ext cx="4343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ID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=( 1 2 3 4 5 6 )</a:t>
            </a:r>
            <a:endParaRPr lang="he-IL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4596825"/>
            <a:ext cx="426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A=( </a:t>
            </a:r>
            <a:r>
              <a:rPr lang="en-US" sz="32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 1 -3 -2 4 6 -5 </a:t>
            </a:r>
            <a:r>
              <a:rPr lang="en-US" sz="32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 )</a:t>
            </a:r>
            <a:endParaRPr lang="he-IL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5358825"/>
            <a:ext cx="4876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smtClean="0">
                <a:latin typeface="Cambria Math" pitchFamily="18" charset="0"/>
                <a:ea typeface="Cambria Math" pitchFamily="18" charset="0"/>
              </a:rPr>
              <a:t>ID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=( </a:t>
            </a:r>
            <a:r>
              <a:rPr lang="en-US" sz="32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 1 2 3 4 5 6 </a:t>
            </a:r>
            <a:r>
              <a:rPr lang="en-US" sz="32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 )</a:t>
            </a:r>
            <a:endParaRPr lang="he-IL" sz="32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Reversals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reversal</a:t>
            </a:r>
            <a:r>
              <a:rPr lang="en-US" dirty="0" smtClean="0"/>
              <a:t> (</a:t>
            </a:r>
            <a:r>
              <a:rPr lang="en-US" i="1" dirty="0" smtClean="0"/>
              <a:t>inversion</a:t>
            </a:r>
            <a:r>
              <a:rPr lang="en-US" dirty="0" smtClean="0"/>
              <a:t>)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rev(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i,j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/>
              <a:t> (0</a:t>
            </a:r>
            <a:r>
              <a:rPr lang="en-US" dirty="0" smtClean="0">
                <a:latin typeface="Calibri"/>
              </a:rPr>
              <a:t>≤</a:t>
            </a:r>
            <a:r>
              <a:rPr lang="en-US" dirty="0" smtClean="0"/>
              <a:t>i&lt;j&lt;n+1) reverses the segment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i+1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…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dirty="0" smtClean="0"/>
              <a:t> .</a:t>
            </a:r>
          </a:p>
          <a:p>
            <a:endParaRPr lang="en-US" dirty="0" smtClean="0"/>
          </a:p>
          <a:p>
            <a:r>
              <a:rPr lang="en-US" dirty="0" smtClean="0"/>
              <a:t>rev(1,3):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14800"/>
            <a:ext cx="7440757" cy="120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Transpositions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transposition</a:t>
            </a:r>
            <a:r>
              <a:rPr lang="en-US" dirty="0" smtClean="0"/>
              <a:t>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tp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i,j,k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/>
              <a:t> (0≤i&lt;j&lt;k&lt;n+1) transposes the two segments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i+1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…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dirty="0" smtClean="0"/>
              <a:t>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j+1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…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/>
              <a:t>  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tp</a:t>
            </a:r>
            <a:r>
              <a:rPr lang="en-US" dirty="0" smtClean="0"/>
              <a:t>(4,5,6):</a:t>
            </a: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724400"/>
            <a:ext cx="754028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1467</Words>
  <Application>Microsoft Office PowerPoint</Application>
  <PresentationFormat>On-screen Show (4:3)</PresentationFormat>
  <Paragraphs>220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A 2-Approximation Algorithm for Sorting Signed Permutations by Reversals, Transpositions, Trans-Reversals, and Block-Interchanges</vt:lpstr>
      <vt:lpstr>Outline</vt:lpstr>
      <vt:lpstr>Genome rearrangements</vt:lpstr>
      <vt:lpstr>Motivation: evolution</vt:lpstr>
      <vt:lpstr>Slide 5</vt:lpstr>
      <vt:lpstr>GR distance problem</vt:lpstr>
      <vt:lpstr>Genomes</vt:lpstr>
      <vt:lpstr>Reversals</vt:lpstr>
      <vt:lpstr>Transpositions</vt:lpstr>
      <vt:lpstr>Transreversal</vt:lpstr>
      <vt:lpstr>Block-interchange</vt:lpstr>
      <vt:lpstr>Distance problem</vt:lpstr>
      <vt:lpstr>Previous results</vt:lpstr>
      <vt:lpstr>Breakpoint graph vertices</vt:lpstr>
      <vt:lpstr>Breakpoint graph edges</vt:lpstr>
      <vt:lpstr>Breakpoint graph properties</vt:lpstr>
      <vt:lpstr>Reversals</vt:lpstr>
      <vt:lpstr>Transpositions</vt:lpstr>
      <vt:lpstr>Right transreversals</vt:lpstr>
      <vt:lpstr>Left transreversals</vt:lpstr>
      <vt:lpstr>Block-interchanges</vt:lpstr>
      <vt:lpstr>Increasing cycles in BP</vt:lpstr>
      <vt:lpstr>Idea</vt:lpstr>
      <vt:lpstr>More notations</vt:lpstr>
      <vt:lpstr>More notations</vt:lpstr>
      <vt:lpstr>More notations</vt:lpstr>
      <vt:lpstr>L-bridges</vt:lpstr>
      <vt:lpstr>T-bridges</vt:lpstr>
      <vt:lpstr>tp-T</vt:lpstr>
      <vt:lpstr>Inaccurate definition</vt:lpstr>
      <vt:lpstr>tr-T</vt:lpstr>
      <vt:lpstr>Proper bi</vt:lpstr>
      <vt:lpstr>X-bridge</vt:lpstr>
      <vt:lpstr>Inaccurate definition</vt:lpstr>
      <vt:lpstr>Lower bound</vt:lpstr>
      <vt:lpstr>Upper bound</vt:lpstr>
      <vt:lpstr>Claim 1</vt:lpstr>
      <vt:lpstr>Claim 2</vt:lpstr>
      <vt:lpstr>Claim 3</vt:lpstr>
      <vt:lpstr>2-approximation</vt:lpstr>
      <vt:lpstr>GSB-X</vt:lpstr>
      <vt:lpstr>Discussion notes</vt:lpstr>
      <vt:lpstr>Future directions</vt:lpstr>
      <vt:lpstr>Pros</vt:lpstr>
      <vt:lpstr>Cons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2-Approximation Algorithm for Sorting Signed Permutations by Reversals, Transpositions, Trans-Reversals, and Block-Interchanges</dc:title>
  <dc:creator/>
  <cp:lastModifiedBy>ronzeira</cp:lastModifiedBy>
  <cp:revision>216</cp:revision>
  <dcterms:created xsi:type="dcterms:W3CDTF">2006-08-16T00:00:00Z</dcterms:created>
  <dcterms:modified xsi:type="dcterms:W3CDTF">2015-08-05T07:40:58Z</dcterms:modified>
</cp:coreProperties>
</file>